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4" r:id="rId8"/>
    <p:sldId id="332" r:id="rId9"/>
    <p:sldId id="298"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1/6/2026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1/6/2026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lotEZ/IBM-Applied-Data-Science-Capston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lotEZ/IBM-Applied-Data-Science-Capstone/blob/main/EDA_with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lotEZ/IBM-Applied-Data-Science-Capstone/blob/main/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lotEZ/IBM-Applied-Data-Science-Capstone/blob/main/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lotEZ/IBM-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lotEZ/IBM-Applied-Data-Science-Capstone/blob/main/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github.com/plotEZ/IBM-Applied-Data-Science-Capston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lotEZ/IBM-Applied-Data-Science-Capstone/blob/main/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lotEZ/IBM-Applied-Data-Science-Capstone/blob/main/Data_Collection_with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&lt;Dan Marks&gt;</a:t>
            </a:r>
          </a:p>
          <a:p>
            <a:r>
              <a:rPr lang="en-US" dirty="0">
                <a:solidFill>
                  <a:schemeClr val="bg2"/>
                </a:solidFill>
                <a:latin typeface="Abadi" panose="020B0604020104020204" pitchFamily="34" charset="0"/>
                <a:ea typeface="SF Pro" pitchFamily="2" charset="0"/>
                <a:cs typeface="SF Pro" pitchFamily="2" charset="0"/>
              </a:rPr>
              <a:t>&lt;January 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2026&gt;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42745"/>
            <a:ext cx="6748389" cy="4727575"/>
          </a:xfrm>
          <a:prstGeom prst="rect">
            <a:avLst/>
          </a:prstGeom>
        </p:spPr>
        <p:txBody>
          <a:bodyPr/>
          <a:lstStyle/>
          <a:p>
            <a:r>
              <a:rPr lang="en-US" sz="2000" dirty="0"/>
              <a:t>The dataset includes several booster landing outcomes based on whether a landing was attempted and where it occurred. Some landings were successful, while others failed due to accidents or missed targets.</a:t>
            </a:r>
          </a:p>
          <a:p>
            <a:r>
              <a:rPr lang="en-US" sz="2000" dirty="0"/>
              <a:t>For ocean landings, </a:t>
            </a:r>
            <a:r>
              <a:rPr lang="en-US" sz="2000" b="1" dirty="0"/>
              <a:t>True Ocean</a:t>
            </a:r>
            <a:r>
              <a:rPr lang="en-US" sz="2000" dirty="0"/>
              <a:t> indicates a successful landing, while </a:t>
            </a:r>
            <a:r>
              <a:rPr lang="en-US" sz="2000" b="1" dirty="0"/>
              <a:t>False Ocean</a:t>
            </a:r>
            <a:r>
              <a:rPr lang="en-US" sz="2000" dirty="0"/>
              <a:t> indicates a failed attempt. </a:t>
            </a:r>
            <a:r>
              <a:rPr lang="en-US" sz="2000" b="1" dirty="0"/>
              <a:t>True RTLS</a:t>
            </a:r>
            <a:r>
              <a:rPr lang="en-US" sz="2000" dirty="0"/>
              <a:t> and </a:t>
            </a:r>
            <a:r>
              <a:rPr lang="en-US" sz="2000" b="1" dirty="0"/>
              <a:t>False RTLS</a:t>
            </a:r>
            <a:r>
              <a:rPr lang="en-US" sz="2000" dirty="0"/>
              <a:t> represent successful and failed ground pad landings, respectively. </a:t>
            </a:r>
            <a:r>
              <a:rPr lang="en-US" sz="2000" b="1" dirty="0"/>
              <a:t>True ASDS</a:t>
            </a:r>
            <a:r>
              <a:rPr lang="en-US" sz="2000" dirty="0"/>
              <a:t> and </a:t>
            </a:r>
            <a:r>
              <a:rPr lang="en-US" sz="2000" b="1" dirty="0"/>
              <a:t>False ASDS</a:t>
            </a:r>
            <a:r>
              <a:rPr lang="en-US" sz="2000" dirty="0"/>
              <a:t> indicate successful and failed drone ship landings.</a:t>
            </a:r>
          </a:p>
          <a:p>
            <a:r>
              <a:rPr lang="en-US" sz="2000" dirty="0"/>
              <a:t>For modeling purposes, these outcomes are converted into binary training labels: </a:t>
            </a:r>
            <a:r>
              <a:rPr lang="en-US" sz="2000" b="1" dirty="0"/>
              <a:t>1</a:t>
            </a:r>
            <a:r>
              <a:rPr lang="en-US" sz="2000" dirty="0"/>
              <a:t> for a successful landing and </a:t>
            </a:r>
            <a:r>
              <a:rPr lang="en-US" sz="2000" b="1" dirty="0"/>
              <a:t>0</a:t>
            </a:r>
            <a:r>
              <a:rPr lang="en-US" sz="2000" dirty="0"/>
              <a:t> for an unsuccessful landing.</a:t>
            </a:r>
          </a:p>
          <a:p>
            <a:r>
              <a:rPr lang="en-US" sz="2000" dirty="0">
                <a:solidFill>
                  <a:schemeClr val="accent3">
                    <a:lumMod val="25000"/>
                  </a:schemeClr>
                </a:solidFill>
                <a:latin typeface="Abadi" panose="020B0604020104020204" pitchFamily="34" charset="0"/>
              </a:rPr>
              <a:t>GitHub URL:</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hlinkClick r:id="rId3"/>
              </a:rPr>
              <a:t>https://github.com/plotEZ/IBM-Applied-Data-Science-Capstone/blob/main/Data_Wrangling.ipynb</a:t>
            </a:r>
            <a:endParaRPr lang="en-US" sz="20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C4CD18D3-8636-711A-C405-B2C1DA957B07}"/>
              </a:ext>
            </a:extLst>
          </p:cNvPr>
          <p:cNvPicPr>
            <a:picLocks noChangeAspect="1"/>
          </p:cNvPicPr>
          <p:nvPr/>
        </p:nvPicPr>
        <p:blipFill>
          <a:blip r:embed="rId4"/>
          <a:stretch>
            <a:fillRect/>
          </a:stretch>
        </p:blipFill>
        <p:spPr>
          <a:xfrm>
            <a:off x="7782561" y="1462074"/>
            <a:ext cx="3183338" cy="519060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5502"/>
            <a:ext cx="9745589" cy="484270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Created charts to explore relationships between flight number, payload mass, launch site, orbit type, and mission success</a:t>
            </a:r>
          </a:p>
          <a:p>
            <a:pPr>
              <a:lnSpc>
                <a:spcPct val="100000"/>
              </a:lnSpc>
              <a:spcBef>
                <a:spcPts val="1400"/>
              </a:spcBef>
            </a:pPr>
            <a:r>
              <a:rPr lang="en-US" sz="2200" dirty="0">
                <a:solidFill>
                  <a:schemeClr val="accent3">
                    <a:lumMod val="25000"/>
                  </a:schemeClr>
                </a:solidFill>
                <a:latin typeface="Abadi"/>
              </a:rPr>
              <a:t>Used scatter plots to identify relationships between continuous variables and potential predictors</a:t>
            </a:r>
          </a:p>
          <a:p>
            <a:pPr>
              <a:lnSpc>
                <a:spcPct val="100000"/>
              </a:lnSpc>
              <a:spcBef>
                <a:spcPts val="1400"/>
              </a:spcBef>
            </a:pPr>
            <a:r>
              <a:rPr lang="en-US" sz="2200" dirty="0">
                <a:solidFill>
                  <a:schemeClr val="accent3">
                    <a:lumMod val="25000"/>
                  </a:schemeClr>
                </a:solidFill>
                <a:latin typeface="Abadi"/>
              </a:rPr>
              <a:t>Used bar charts to compare outcomes across discrete categories (e.g., launch sites and orbit types)</a:t>
            </a:r>
          </a:p>
          <a:p>
            <a:pPr>
              <a:lnSpc>
                <a:spcPct val="100000"/>
              </a:lnSpc>
              <a:spcBef>
                <a:spcPts val="1400"/>
              </a:spcBef>
            </a:pPr>
            <a:r>
              <a:rPr lang="en-US" sz="2200" dirty="0">
                <a:solidFill>
                  <a:schemeClr val="accent3">
                    <a:lumMod val="25000"/>
                  </a:schemeClr>
                </a:solidFill>
                <a:latin typeface="Abadi"/>
              </a:rPr>
              <a:t>Used line charts to examine trends in success rates over time</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https://github.com/plotEZ/IBM-Applied-Data-Science-Capstone/blob/main/EDA_with_Data_Visualization.ipynb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9214"/>
            <a:ext cx="9430630" cy="5285106"/>
          </a:xfrm>
          <a:prstGeom prst="rect">
            <a:avLst/>
          </a:prstGeom>
        </p:spPr>
        <p:txBody>
          <a:bodyPr lIns="91440" tIns="45720" rIns="91440" bIns="45720" anchor="t"/>
          <a:lstStyle/>
          <a:p>
            <a:pPr marL="0" indent="0">
              <a:buNone/>
            </a:pPr>
            <a:r>
              <a:rPr lang="en-US" sz="2000" b="1" dirty="0"/>
              <a:t>SQL-Based Exploratory Data Analysis</a:t>
            </a:r>
          </a:p>
          <a:p>
            <a:r>
              <a:rPr lang="en-US" sz="1800" dirty="0"/>
              <a:t>Loaded the SpaceX dataset into a DB2 database</a:t>
            </a:r>
          </a:p>
          <a:p>
            <a:r>
              <a:rPr lang="en-US" sz="1800" dirty="0"/>
              <a:t>Used SQL queries to explore and summarize the data</a:t>
            </a:r>
          </a:p>
          <a:p>
            <a:pPr marL="0" indent="0">
              <a:buNone/>
            </a:pPr>
            <a:r>
              <a:rPr lang="en-US" sz="2000" b="1" dirty="0"/>
              <a:t>Key analyses included:</a:t>
            </a:r>
            <a:endParaRPr lang="en-US" sz="2000" dirty="0"/>
          </a:p>
          <a:p>
            <a:r>
              <a:rPr lang="en-US" sz="1800" dirty="0"/>
              <a:t>Identifying unique launch sites and filtering sites by name patterns</a:t>
            </a:r>
          </a:p>
          <a:p>
            <a:r>
              <a:rPr lang="en-US" sz="1800" dirty="0"/>
              <a:t>Calculating total and average payload mass by customer and booster version</a:t>
            </a:r>
          </a:p>
          <a:p>
            <a:r>
              <a:rPr lang="en-US" sz="1800" dirty="0"/>
              <a:t>Summarizing successful vs. failed mission outcomes</a:t>
            </a:r>
          </a:p>
          <a:p>
            <a:r>
              <a:rPr lang="en-US" sz="1800" dirty="0"/>
              <a:t>Identifying the first successful ground pad landing date</a:t>
            </a:r>
          </a:p>
          <a:p>
            <a:r>
              <a:rPr lang="en-US" sz="1800" dirty="0"/>
              <a:t>Analyzing drone ship landings by payload range, booster version, and launch site</a:t>
            </a:r>
          </a:p>
          <a:p>
            <a:r>
              <a:rPr lang="en-US" sz="1800" dirty="0"/>
              <a:t>Identifying booster versions that carried the maximum payload</a:t>
            </a:r>
          </a:p>
          <a:p>
            <a:r>
              <a:rPr lang="en-US" sz="1800" dirty="0"/>
              <a:t>Ranking landing outcomes over a selected time period</a:t>
            </a:r>
          </a:p>
          <a:p>
            <a:pPr>
              <a:lnSpc>
                <a:spcPct val="100000"/>
              </a:lnSpc>
              <a:spcBef>
                <a:spcPts val="1400"/>
              </a:spcBef>
            </a:pPr>
            <a:r>
              <a:rPr lang="en-US" sz="2000" dirty="0">
                <a:solidFill>
                  <a:schemeClr val="accent3">
                    <a:lumMod val="25000"/>
                  </a:schemeClr>
                </a:solidFill>
                <a:latin typeface="Abadi" panose="020B0604020104020204" pitchFamily="34" charset="0"/>
              </a:rPr>
              <a:t>GitHub URL:</a:t>
            </a:r>
            <a:br>
              <a:rPr lang="en-US" sz="2000" dirty="0">
                <a:solidFill>
                  <a:schemeClr val="accent3">
                    <a:lumMod val="25000"/>
                  </a:schemeClr>
                </a:solidFill>
                <a:latin typeface="Abadi" panose="020B0604020104020204" pitchFamily="34" charset="0"/>
              </a:rPr>
            </a:br>
            <a:r>
              <a:rPr lang="en-US" sz="2000" dirty="0">
                <a:solidFill>
                  <a:schemeClr val="accent3">
                    <a:lumMod val="25000"/>
                  </a:schemeClr>
                </a:solidFill>
                <a:latin typeface="Abadi" panose="020B0604020104020204" pitchFamily="34" charset="0"/>
                <a:hlinkClick r:id="rId3"/>
              </a:rPr>
              <a:t>https://github.com/plotEZ/IBM-Applied-Data-Science-Capstone/blob/main/EDA_with_SQL.ipynb</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479266"/>
          </a:xfrm>
          <a:prstGeom prst="rect">
            <a:avLst/>
          </a:prstGeom>
        </p:spPr>
        <p:txBody>
          <a:bodyPr>
            <a:normAutofit/>
          </a:bodyPr>
          <a:lstStyle/>
          <a:p>
            <a:r>
              <a:rPr lang="en-US" sz="2400" dirty="0"/>
              <a:t>Displayed all launch sites on an interactive map using markers and overlays</a:t>
            </a:r>
          </a:p>
          <a:p>
            <a:r>
              <a:rPr lang="en-US" sz="2400" dirty="0"/>
              <a:t>Labeled launches by outcome (1 = success, 0 = failure)</a:t>
            </a:r>
          </a:p>
          <a:p>
            <a:r>
              <a:rPr lang="en-US" sz="2400" dirty="0"/>
              <a:t>Used color-coded markers to highlight sites with higher success rates</a:t>
            </a:r>
          </a:p>
          <a:p>
            <a:r>
              <a:rPr lang="en-US" sz="2400" dirty="0"/>
              <a:t>Analyzed distances between launch sites and nearby features, such as coastlines, highways, railways, and cities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https://github.com/plotEZ/IBM-Applied-Data-Science-Capstone/blob/main/Interactive_Visual_Analytics_with_Folium.ipynb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4937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a dropdown menu to allow users to select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Included a pie chart to display overall launch success, or success vs. failure for a selected site</a:t>
            </a:r>
          </a:p>
          <a:p>
            <a:pPr>
              <a:lnSpc>
                <a:spcPct val="100000"/>
              </a:lnSpc>
              <a:spcBef>
                <a:spcPts val="1400"/>
              </a:spcBef>
            </a:pPr>
            <a:r>
              <a:rPr lang="en-US" sz="2200" dirty="0">
                <a:solidFill>
                  <a:schemeClr val="accent3">
                    <a:lumMod val="25000"/>
                  </a:schemeClr>
                </a:solidFill>
                <a:latin typeface="Abadi" panose="020B0604020104020204" pitchFamily="34" charset="0"/>
              </a:rPr>
              <a:t>Added a slider to filter launches by payload mass range</a:t>
            </a:r>
          </a:p>
          <a:p>
            <a:pPr>
              <a:lnSpc>
                <a:spcPct val="100000"/>
              </a:lnSpc>
              <a:spcBef>
                <a:spcPts val="1400"/>
              </a:spcBef>
            </a:pPr>
            <a:r>
              <a:rPr lang="en-US" sz="2200" dirty="0">
                <a:solidFill>
                  <a:schemeClr val="accent3">
                    <a:lumMod val="25000"/>
                  </a:schemeClr>
                </a:solidFill>
                <a:latin typeface="Abadi" panose="020B0604020104020204" pitchFamily="34" charset="0"/>
              </a:rPr>
              <a:t>Created a scatter plot to explore the relationship between payload mass and launch success across booster</a:t>
            </a:r>
          </a:p>
          <a:p>
            <a:r>
              <a:rPr lang="en-US" sz="2200" dirty="0"/>
              <a:t>GitHub URL: </a:t>
            </a:r>
            <a:br>
              <a:rPr lang="en-US" sz="2200" dirty="0"/>
            </a:br>
            <a:r>
              <a:rPr lang="en-US" sz="2200" dirty="0">
                <a:hlinkClick r:id="rId3"/>
              </a:rPr>
              <a:t>https://github.com/plotEZ/IBM-Applied-Data-Science-Capstone/blob/main/spacex_dash_app.py</a:t>
            </a:r>
            <a:endParaRPr lang="en-US" sz="22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0344"/>
            <a:ext cx="5996550" cy="4743016"/>
          </a:xfrm>
          <a:prstGeom prst="rect">
            <a:avLst/>
          </a:prstGeom>
        </p:spPr>
        <p:txBody>
          <a:bodyPr>
            <a:normAutofit fontScale="92500"/>
          </a:bodyPr>
          <a:lstStyle/>
          <a:p>
            <a:pPr>
              <a:lnSpc>
                <a:spcPct val="100000"/>
              </a:lnSpc>
              <a:spcBef>
                <a:spcPts val="1400"/>
              </a:spcBef>
            </a:pPr>
            <a:r>
              <a:rPr lang="en-US" sz="2100" dirty="0">
                <a:solidFill>
                  <a:schemeClr val="accent3">
                    <a:lumMod val="25000"/>
                  </a:schemeClr>
                </a:solidFill>
                <a:latin typeface="Abadi" panose="020B0604020104020204" pitchFamily="34" charset="0"/>
              </a:rPr>
              <a:t>Loaded and prepared the data using NumPy and pandas, including feature transformations and train/test splitting</a:t>
            </a:r>
          </a:p>
          <a:p>
            <a:pPr>
              <a:lnSpc>
                <a:spcPct val="100000"/>
              </a:lnSpc>
              <a:spcBef>
                <a:spcPts val="1400"/>
              </a:spcBef>
            </a:pPr>
            <a:r>
              <a:rPr lang="en-US" sz="2100" dirty="0">
                <a:solidFill>
                  <a:schemeClr val="accent3">
                    <a:lumMod val="25000"/>
                  </a:schemeClr>
                </a:solidFill>
                <a:latin typeface="Abadi" panose="020B0604020104020204" pitchFamily="34" charset="0"/>
              </a:rPr>
              <a:t>Built multiple classification models and tuned hyperparameters using </a:t>
            </a:r>
            <a:r>
              <a:rPr lang="en-US" sz="2100" dirty="0" err="1">
                <a:solidFill>
                  <a:schemeClr val="accent3">
                    <a:lumMod val="25000"/>
                  </a:schemeClr>
                </a:solidFill>
                <a:latin typeface="Abadi" panose="020B0604020104020204" pitchFamily="34" charset="0"/>
              </a:rPr>
              <a:t>GridSearchCV</a:t>
            </a:r>
            <a:endParaRPr lang="en-US" sz="2100" dirty="0">
              <a:solidFill>
                <a:schemeClr val="accent3">
                  <a:lumMod val="25000"/>
                </a:schemeClr>
              </a:solidFill>
              <a:latin typeface="Abadi" panose="020B0604020104020204" pitchFamily="34" charset="0"/>
            </a:endParaRPr>
          </a:p>
          <a:p>
            <a:pPr>
              <a:lnSpc>
                <a:spcPct val="100000"/>
              </a:lnSpc>
              <a:spcBef>
                <a:spcPts val="1400"/>
              </a:spcBef>
            </a:pPr>
            <a:r>
              <a:rPr lang="en-US" sz="2100" dirty="0">
                <a:solidFill>
                  <a:schemeClr val="accent3">
                    <a:lumMod val="25000"/>
                  </a:schemeClr>
                </a:solidFill>
                <a:latin typeface="Abadi" panose="020B0604020104020204" pitchFamily="34" charset="0"/>
              </a:rPr>
              <a:t>Evaluated model performance using accuracy and improved results through feature engineering and model tuning</a:t>
            </a:r>
          </a:p>
          <a:p>
            <a:pPr>
              <a:lnSpc>
                <a:spcPct val="100000"/>
              </a:lnSpc>
              <a:spcBef>
                <a:spcPts val="1400"/>
              </a:spcBef>
            </a:pPr>
            <a:r>
              <a:rPr lang="en-US" sz="2100" dirty="0">
                <a:solidFill>
                  <a:schemeClr val="accent3">
                    <a:lumMod val="25000"/>
                  </a:schemeClr>
                </a:solidFill>
                <a:latin typeface="Abadi" panose="020B0604020104020204" pitchFamily="34" charset="0"/>
              </a:rPr>
              <a:t>Selected the best-performing classification model</a:t>
            </a:r>
          </a:p>
          <a:p>
            <a:pPr>
              <a:lnSpc>
                <a:spcPct val="100000"/>
              </a:lnSpc>
              <a:spcBef>
                <a:spcPts val="1400"/>
              </a:spcBef>
            </a:pPr>
            <a:r>
              <a:rPr lang="en-US" sz="2100" dirty="0">
                <a:solidFill>
                  <a:schemeClr val="accent3">
                    <a:lumMod val="25000"/>
                  </a:schemeClr>
                </a:solidFill>
                <a:latin typeface="Abadi" panose="020B0604020104020204" pitchFamily="34" charset="0"/>
              </a:rPr>
              <a:t>GitHub URL:</a:t>
            </a:r>
            <a:br>
              <a:rPr lang="en-US" sz="2100" dirty="0">
                <a:solidFill>
                  <a:schemeClr val="accent3">
                    <a:lumMod val="25000"/>
                  </a:schemeClr>
                </a:solidFill>
                <a:latin typeface="Abadi" panose="020B0604020104020204" pitchFamily="34" charset="0"/>
              </a:rPr>
            </a:br>
            <a:r>
              <a:rPr lang="en-US" sz="2100" dirty="0">
                <a:solidFill>
                  <a:schemeClr val="accent3">
                    <a:lumMod val="25000"/>
                  </a:schemeClr>
                </a:solidFill>
                <a:latin typeface="Abadi" panose="020B0604020104020204" pitchFamily="34" charset="0"/>
                <a:hlinkClick r:id="rId3"/>
              </a:rPr>
              <a:t>https://github.com/plotEZ/IBM-Applied-Data-Science-Capstone/blob/main/Machine_Learning_Prediction.ipynb</a:t>
            </a:r>
            <a:endParaRPr lang="en-US" sz="2100" dirty="0">
              <a:solidFill>
                <a:schemeClr val="accent3">
                  <a:lumMod val="25000"/>
                </a:schemeClr>
              </a:solidFill>
              <a:latin typeface="Abadi" panose="020B0604020104020204" pitchFamily="34" charset="0"/>
            </a:endParaRPr>
          </a:p>
          <a:p>
            <a:pPr>
              <a:lnSpc>
                <a:spcPct val="100000"/>
              </a:lnSpc>
              <a:spcBef>
                <a:spcPts val="1400"/>
              </a:spcBef>
            </a:pPr>
            <a:endParaRPr lang="en-US" sz="21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16BA27DA-EF22-1C6F-5577-634090F2058A}"/>
              </a:ext>
            </a:extLst>
          </p:cNvPr>
          <p:cNvPicPr>
            <a:picLocks noChangeAspect="1"/>
          </p:cNvPicPr>
          <p:nvPr/>
        </p:nvPicPr>
        <p:blipFill>
          <a:blip r:embed="rId4"/>
          <a:stretch>
            <a:fillRect/>
          </a:stretch>
        </p:blipFill>
        <p:spPr>
          <a:xfrm>
            <a:off x="7423970" y="1433948"/>
            <a:ext cx="1895740" cy="513469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5132" y="1437640"/>
            <a:ext cx="8472067" cy="10617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shows that launch sites with a higher number of flights tend to have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23F38FC-5F77-113C-B3C9-9300ED6456B0}"/>
              </a:ext>
            </a:extLst>
          </p:cNvPr>
          <p:cNvPicPr>
            <a:picLocks noChangeAspect="1"/>
          </p:cNvPicPr>
          <p:nvPr/>
        </p:nvPicPr>
        <p:blipFill>
          <a:blip r:embed="rId3"/>
          <a:stretch>
            <a:fillRect/>
          </a:stretch>
        </p:blipFill>
        <p:spPr>
          <a:xfrm>
            <a:off x="566811" y="2466558"/>
            <a:ext cx="10891162" cy="344249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8617"/>
            <a:ext cx="10131669" cy="123314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indicates that for launch site CCAFS SLC 40, higher payload masses are associated with higher rocket success rates.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D531920-2922-9A72-DB1B-ED11B49A1603}"/>
              </a:ext>
            </a:extLst>
          </p:cNvPr>
          <p:cNvPicPr>
            <a:picLocks noChangeAspect="1"/>
          </p:cNvPicPr>
          <p:nvPr/>
        </p:nvPicPr>
        <p:blipFill>
          <a:blip r:embed="rId3"/>
          <a:stretch>
            <a:fillRect/>
          </a:stretch>
        </p:blipFill>
        <p:spPr>
          <a:xfrm>
            <a:off x="714594" y="2326640"/>
            <a:ext cx="10707395" cy="348903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0355189" cy="62044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ES-L1, GEO, HEO, SSO, and VLEO show the highest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6132223-6AD8-B7BD-B2F7-9EA7BC5AFD0A}"/>
              </a:ext>
            </a:extLst>
          </p:cNvPr>
          <p:cNvPicPr>
            <a:picLocks noChangeAspect="1"/>
          </p:cNvPicPr>
          <p:nvPr/>
        </p:nvPicPr>
        <p:blipFill>
          <a:blip r:embed="rId3"/>
          <a:stretch>
            <a:fillRect/>
          </a:stretch>
        </p:blipFill>
        <p:spPr>
          <a:xfrm>
            <a:off x="1116439" y="3007360"/>
            <a:ext cx="7184281" cy="289256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761589" cy="80552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shows that in LEO, success is related to the number of flights, while in GTO there is no clear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F5496AE-01F5-4A15-0947-D43FBCFAB840}"/>
              </a:ext>
            </a:extLst>
          </p:cNvPr>
          <p:cNvPicPr>
            <a:picLocks noChangeAspect="1"/>
          </p:cNvPicPr>
          <p:nvPr/>
        </p:nvPicPr>
        <p:blipFill>
          <a:blip r:embed="rId3"/>
          <a:stretch>
            <a:fillRect/>
          </a:stretch>
        </p:blipFill>
        <p:spPr>
          <a:xfrm>
            <a:off x="734027" y="3169920"/>
            <a:ext cx="10451879" cy="285565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515601" cy="8585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suggests that heavier payloads are associated with higher landing success rates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D31F959-C067-3F66-C8C0-FFF609506914}"/>
              </a:ext>
            </a:extLst>
          </p:cNvPr>
          <p:cNvPicPr>
            <a:picLocks noChangeAspect="1"/>
          </p:cNvPicPr>
          <p:nvPr/>
        </p:nvPicPr>
        <p:blipFill>
          <a:blip r:embed="rId3"/>
          <a:stretch>
            <a:fillRect/>
          </a:stretch>
        </p:blipFill>
        <p:spPr>
          <a:xfrm>
            <a:off x="861451" y="3119120"/>
            <a:ext cx="9722282" cy="313105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68119"/>
            <a:ext cx="9837029" cy="89220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plot shows that launch success rates increased steadily from 2013 through 2020, with minor fluctuations.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F248F96-C73A-595D-4CB8-570287750CE1}"/>
              </a:ext>
            </a:extLst>
          </p:cNvPr>
          <p:cNvPicPr>
            <a:picLocks noChangeAspect="1"/>
          </p:cNvPicPr>
          <p:nvPr/>
        </p:nvPicPr>
        <p:blipFill>
          <a:blip r:embed="rId3"/>
          <a:stretch>
            <a:fillRect/>
          </a:stretch>
        </p:blipFill>
        <p:spPr>
          <a:xfrm>
            <a:off x="1551941" y="2959866"/>
            <a:ext cx="7342047" cy="318617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744070" cy="8667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Used the DISTINCT keyword to retrieve unique launch sites from the SpaceX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C49E718-AD3C-26C3-F600-40CBEA21A255}"/>
              </a:ext>
            </a:extLst>
          </p:cNvPr>
          <p:cNvPicPr>
            <a:picLocks noChangeAspect="1"/>
          </p:cNvPicPr>
          <p:nvPr/>
        </p:nvPicPr>
        <p:blipFill>
          <a:blip r:embed="rId3"/>
          <a:stretch>
            <a:fillRect/>
          </a:stretch>
        </p:blipFill>
        <p:spPr>
          <a:xfrm>
            <a:off x="770011" y="3046926"/>
            <a:ext cx="4160400" cy="228544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94055"/>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Used the LIKE keyword to identify launch sites starting with “CCA” and applied LIMIT to display the top five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5DA8ADA-76AA-0564-2A91-99E72C52B71D}"/>
              </a:ext>
            </a:extLst>
          </p:cNvPr>
          <p:cNvPicPr>
            <a:picLocks noChangeAspect="1"/>
          </p:cNvPicPr>
          <p:nvPr/>
        </p:nvPicPr>
        <p:blipFill>
          <a:blip r:embed="rId3"/>
          <a:stretch>
            <a:fillRect/>
          </a:stretch>
        </p:blipFill>
        <p:spPr>
          <a:xfrm>
            <a:off x="538123" y="3043402"/>
            <a:ext cx="11064597" cy="17732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207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Calculated the total payload mass carried for NASA missions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B11E506-90D3-345C-F59C-CF420A674669}"/>
              </a:ext>
            </a:extLst>
          </p:cNvPr>
          <p:cNvPicPr>
            <a:picLocks noChangeAspect="1"/>
          </p:cNvPicPr>
          <p:nvPr/>
        </p:nvPicPr>
        <p:blipFill>
          <a:blip r:embed="rId3"/>
          <a:stretch>
            <a:fillRect/>
          </a:stretch>
        </p:blipFill>
        <p:spPr>
          <a:xfrm>
            <a:off x="770011" y="3151501"/>
            <a:ext cx="6880014" cy="14603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635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Calculated the average payload mass for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BDE264E-722E-D4D1-53EE-6ECB318D2E6F}"/>
              </a:ext>
            </a:extLst>
          </p:cNvPr>
          <p:cNvPicPr>
            <a:picLocks noChangeAspect="1"/>
          </p:cNvPicPr>
          <p:nvPr/>
        </p:nvPicPr>
        <p:blipFill>
          <a:blip r:embed="rId3"/>
          <a:stretch>
            <a:fillRect/>
          </a:stretch>
        </p:blipFill>
        <p:spPr>
          <a:xfrm>
            <a:off x="901259" y="2854650"/>
            <a:ext cx="6830502" cy="138873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6837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Identified December 22, 2015 as the date of the first successful ground pad landing.</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1F8103F-C748-F13A-54FF-23E1415F7DEA}"/>
              </a:ext>
            </a:extLst>
          </p:cNvPr>
          <p:cNvPicPr>
            <a:picLocks noChangeAspect="1"/>
          </p:cNvPicPr>
          <p:nvPr/>
        </p:nvPicPr>
        <p:blipFill>
          <a:blip r:embed="rId3"/>
          <a:stretch>
            <a:fillRect/>
          </a:stretch>
        </p:blipFill>
        <p:spPr>
          <a:xfrm>
            <a:off x="1791117" y="3531926"/>
            <a:ext cx="6590883" cy="136567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5229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Used a WHERE clause with an AND condition to identify boosters that successfully landed on a drone ship with payload masses between 4,000 and 6,000.</a:t>
            </a:r>
          </a:p>
          <a:p>
            <a:pPr marL="0" indent="0">
              <a:lnSpc>
                <a:spcPct val="100000"/>
              </a:lnSpc>
              <a:spcBef>
                <a:spcPts val="1400"/>
              </a:spcBef>
              <a:buNone/>
            </a:pPr>
            <a:r>
              <a:rPr lang="en-US" sz="2200" dirty="0">
                <a:solidFill>
                  <a:schemeClr val="accent3">
                    <a:lumMod val="25000"/>
                  </a:schemeClr>
                </a:solidFill>
                <a:latin typeface="Abadi"/>
              </a:rPr>
              <a:t>The corresponding booster versions are listed below.</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269A4EA-467A-1EC0-7983-56D7A91A7DD1}"/>
              </a:ext>
            </a:extLst>
          </p:cNvPr>
          <p:cNvPicPr>
            <a:picLocks noChangeAspect="1"/>
          </p:cNvPicPr>
          <p:nvPr/>
        </p:nvPicPr>
        <p:blipFill>
          <a:blip r:embed="rId3"/>
          <a:stretch>
            <a:fillRect/>
          </a:stretch>
        </p:blipFill>
        <p:spPr>
          <a:xfrm>
            <a:off x="770011" y="3954046"/>
            <a:ext cx="4706007" cy="226726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3309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Listed the total counts of successful and failed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0" name="Picture 9">
            <a:extLst>
              <a:ext uri="{FF2B5EF4-FFF2-40B4-BE49-F238E27FC236}">
                <a16:creationId xmlns:a16="http://schemas.microsoft.com/office/drawing/2014/main" id="{45CF6425-3173-B6BE-A174-7BE7F9CFB05D}"/>
              </a:ext>
            </a:extLst>
          </p:cNvPr>
          <p:cNvPicPr>
            <a:picLocks noChangeAspect="1"/>
          </p:cNvPicPr>
          <p:nvPr/>
        </p:nvPicPr>
        <p:blipFill>
          <a:blip r:embed="rId3"/>
          <a:stretch>
            <a:fillRect/>
          </a:stretch>
        </p:blipFill>
        <p:spPr>
          <a:xfrm>
            <a:off x="949460" y="2872607"/>
            <a:ext cx="7163800" cy="190526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2880"/>
            <a:ext cx="9257909" cy="4866470"/>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project analyzed publicly available SpaceX Falcon 9 launch data to understand the factors influencing first-stage landing success and to build a predictive model for booster reuse.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Collected Falcon 9 launch data from the SpaceX REST API and supplemented it with launch records scraped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Cleaned and transformed the data using pandas, and converted landing outcomes into binary labels for modeling.</a:t>
            </a:r>
          </a:p>
          <a:p>
            <a:pPr>
              <a:lnSpc>
                <a:spcPct val="100000"/>
              </a:lnSpc>
              <a:spcBef>
                <a:spcPts val="1400"/>
              </a:spcBef>
            </a:pPr>
            <a:r>
              <a:rPr lang="en-US" sz="2200" dirty="0">
                <a:solidFill>
                  <a:schemeClr val="accent3">
                    <a:lumMod val="25000"/>
                  </a:schemeClr>
                </a:solidFill>
                <a:latin typeface="Abadi" panose="020B0604020104020204" pitchFamily="34" charset="0"/>
              </a:rPr>
              <a:t>Performed exploratory analysis using Python visualizations (Matplotlib/Seaborn) and SQL queries in a DB2 database.</a:t>
            </a:r>
          </a:p>
          <a:p>
            <a:pPr>
              <a:lnSpc>
                <a:spcPct val="100000"/>
              </a:lnSpc>
              <a:spcBef>
                <a:spcPts val="1400"/>
              </a:spcBef>
            </a:pPr>
            <a:r>
              <a:rPr lang="en-US" sz="2200" dirty="0">
                <a:solidFill>
                  <a:schemeClr val="accent3">
                    <a:lumMod val="25000"/>
                  </a:schemeClr>
                </a:solidFill>
                <a:latin typeface="Abadi" panose="020B0604020104020204" pitchFamily="34" charset="0"/>
              </a:rPr>
              <a:t>Built interactive visualizations using Folium maps and a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a:t>
            </a:r>
          </a:p>
          <a:p>
            <a:pPr>
              <a:lnSpc>
                <a:spcPct val="100000"/>
              </a:lnSpc>
              <a:spcBef>
                <a:spcPts val="1400"/>
              </a:spcBef>
            </a:pPr>
            <a:r>
              <a:rPr lang="en-US" sz="2200" dirty="0">
                <a:solidFill>
                  <a:schemeClr val="accent3">
                    <a:lumMod val="25000"/>
                  </a:schemeClr>
                </a:solidFill>
                <a:latin typeface="Abadi" panose="020B0604020104020204" pitchFamily="34" charset="0"/>
              </a:rPr>
              <a:t>Trained and tuned multiple classification models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selected the best-performing model based on accuracy.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Methodologies</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8549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Identified the booster that carried the maximum payload using a subquery with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E5A30A3-7297-E136-451E-FFF04961AA1D}"/>
              </a:ext>
            </a:extLst>
          </p:cNvPr>
          <p:cNvPicPr>
            <a:picLocks noChangeAspect="1"/>
          </p:cNvPicPr>
          <p:nvPr/>
        </p:nvPicPr>
        <p:blipFill>
          <a:blip r:embed="rId3"/>
          <a:stretch>
            <a:fillRect/>
          </a:stretch>
        </p:blipFill>
        <p:spPr>
          <a:xfrm>
            <a:off x="1085121" y="2807390"/>
            <a:ext cx="5896798" cy="37629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0741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Listed failed drone ship landings in 2015, along with their booster versions and launch site names.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DA7F477-1903-9EF1-B8C2-D67EA56B6D47}"/>
              </a:ext>
            </a:extLst>
          </p:cNvPr>
          <p:cNvPicPr>
            <a:picLocks noChangeAspect="1"/>
          </p:cNvPicPr>
          <p:nvPr/>
        </p:nvPicPr>
        <p:blipFill>
          <a:blip r:embed="rId3"/>
          <a:stretch>
            <a:fillRect/>
          </a:stretch>
        </p:blipFill>
        <p:spPr>
          <a:xfrm>
            <a:off x="885417" y="2988462"/>
            <a:ext cx="5849166" cy="278168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7693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Ranked landing outcomes (e.g., drone ship failures and ground pad successes) between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BA18C263-82D1-699C-C2F5-9691ABB76D99}"/>
              </a:ext>
            </a:extLst>
          </p:cNvPr>
          <p:cNvPicPr>
            <a:picLocks noChangeAspect="1"/>
          </p:cNvPicPr>
          <p:nvPr/>
        </p:nvPicPr>
        <p:blipFill>
          <a:blip r:embed="rId3"/>
          <a:stretch>
            <a:fillRect/>
          </a:stretch>
        </p:blipFill>
        <p:spPr>
          <a:xfrm>
            <a:off x="770011" y="2864548"/>
            <a:ext cx="3724795" cy="364858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828150" cy="4351338"/>
          </a:xfrm>
          <a:prstGeom prst="rect">
            <a:avLst/>
          </a:prstGeom>
        </p:spPr>
        <p:txBody>
          <a:bodyPr lIns="91440" tIns="45720" rIns="91440" bIns="45720" anchor="t">
            <a:normAutofit/>
          </a:bodyPr>
          <a:lstStyle/>
          <a:p>
            <a:pPr marL="0" indent="0">
              <a:buNone/>
            </a:pPr>
            <a:r>
              <a:rPr lang="en-US" dirty="0"/>
              <a:t>All launch sites are located close to the coastline, allowing launches over the ocean and reducing the risk of debris impacting populated areas.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 Global Map Marker</a:t>
            </a:r>
          </a:p>
        </p:txBody>
      </p:sp>
      <p:pic>
        <p:nvPicPr>
          <p:cNvPr id="6" name="Picture 5">
            <a:extLst>
              <a:ext uri="{FF2B5EF4-FFF2-40B4-BE49-F238E27FC236}">
                <a16:creationId xmlns:a16="http://schemas.microsoft.com/office/drawing/2014/main" id="{14D43A0A-70E1-0A97-359D-BA18ECE94999}"/>
              </a:ext>
            </a:extLst>
          </p:cNvPr>
          <p:cNvPicPr>
            <a:picLocks noChangeAspect="1"/>
          </p:cNvPicPr>
          <p:nvPr/>
        </p:nvPicPr>
        <p:blipFill>
          <a:blip r:embed="rId3"/>
          <a:stretch>
            <a:fillRect/>
          </a:stretch>
        </p:blipFill>
        <p:spPr>
          <a:xfrm>
            <a:off x="6314137" y="1729141"/>
            <a:ext cx="4801270" cy="40296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27110" cy="4351338"/>
          </a:xfrm>
          <a:prstGeom prst="rect">
            <a:avLst/>
          </a:prstGeom>
        </p:spPr>
        <p:txBody>
          <a:bodyPr lIns="91440" tIns="45720" rIns="91440" bIns="45720" anchor="t">
            <a:normAutofit fontScale="92500" lnSpcReduction="20000"/>
          </a:bodyPr>
          <a:lstStyle/>
          <a:p>
            <a:pPr marL="0" indent="0">
              <a:spcBef>
                <a:spcPts val="1400"/>
              </a:spcBef>
              <a:buNone/>
            </a:pPr>
            <a:r>
              <a:rPr lang="en-US" b="1" dirty="0">
                <a:solidFill>
                  <a:schemeClr val="accent3">
                    <a:lumMod val="25000"/>
                  </a:schemeClr>
                </a:solidFill>
              </a:rPr>
              <a:t>Explanation</a:t>
            </a:r>
          </a:p>
          <a:p>
            <a:pPr>
              <a:spcBef>
                <a:spcPts val="1400"/>
              </a:spcBef>
            </a:pPr>
            <a:r>
              <a:rPr lang="en-US" dirty="0">
                <a:solidFill>
                  <a:schemeClr val="accent3">
                    <a:lumMod val="25000"/>
                  </a:schemeClr>
                </a:solidFill>
              </a:rPr>
              <a:t>The color-coded markers make it easy to identify launch sites with higher success rates.</a:t>
            </a:r>
          </a:p>
          <a:p>
            <a:pPr>
              <a:spcBef>
                <a:spcPts val="1400"/>
              </a:spcBef>
            </a:pPr>
            <a:r>
              <a:rPr lang="en-US" dirty="0">
                <a:solidFill>
                  <a:schemeClr val="accent3">
                    <a:lumMod val="25000"/>
                  </a:schemeClr>
                </a:solidFill>
              </a:rPr>
              <a:t>Green markers indicate successful launches, while red markers indicate failed launches.</a:t>
            </a:r>
          </a:p>
          <a:p>
            <a:pPr>
              <a:spcBef>
                <a:spcPts val="1400"/>
              </a:spcBef>
            </a:pPr>
            <a:r>
              <a:rPr lang="en-US" dirty="0">
                <a:solidFill>
                  <a:schemeClr val="accent3">
                    <a:lumMod val="25000"/>
                  </a:schemeClr>
                </a:solidFill>
              </a:rPr>
              <a:t>Based on the map, launch site KSC LC-39A shows a notably high success rate.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Records</a:t>
            </a:r>
          </a:p>
        </p:txBody>
      </p:sp>
      <p:pic>
        <p:nvPicPr>
          <p:cNvPr id="4" name="Picture 3">
            <a:extLst>
              <a:ext uri="{FF2B5EF4-FFF2-40B4-BE49-F238E27FC236}">
                <a16:creationId xmlns:a16="http://schemas.microsoft.com/office/drawing/2014/main" id="{2F089239-BD71-C8E7-8985-72E1CBA9E6E8}"/>
              </a:ext>
            </a:extLst>
          </p:cNvPr>
          <p:cNvPicPr>
            <a:picLocks noChangeAspect="1"/>
          </p:cNvPicPr>
          <p:nvPr/>
        </p:nvPicPr>
        <p:blipFill>
          <a:blip r:embed="rId3"/>
          <a:stretch>
            <a:fillRect/>
          </a:stretch>
        </p:blipFill>
        <p:spPr>
          <a:xfrm>
            <a:off x="6096000" y="1624045"/>
            <a:ext cx="4153480" cy="407726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503030" cy="4314825"/>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Visual analysis of launch site KSC LC-39A shows that it is located relatively close to nearby infrastructure:</a:t>
            </a:r>
          </a:p>
          <a:p>
            <a:pPr>
              <a:lnSpc>
                <a:spcPct val="100000"/>
              </a:lnSpc>
              <a:spcBef>
                <a:spcPts val="1400"/>
              </a:spcBef>
            </a:pPr>
            <a:r>
              <a:rPr lang="en-US" sz="2200" dirty="0">
                <a:solidFill>
                  <a:schemeClr val="accent3">
                    <a:lumMod val="25000"/>
                  </a:schemeClr>
                </a:solidFill>
                <a:latin typeface="Abadi" panose="020B0604020104020204" pitchFamily="34" charset="0"/>
              </a:rPr>
              <a:t>Railway (~15.23 km)</a:t>
            </a:r>
          </a:p>
          <a:p>
            <a:pPr>
              <a:lnSpc>
                <a:spcPct val="100000"/>
              </a:lnSpc>
              <a:spcBef>
                <a:spcPts val="1400"/>
              </a:spcBef>
            </a:pPr>
            <a:r>
              <a:rPr lang="en-US" sz="2200" dirty="0">
                <a:solidFill>
                  <a:schemeClr val="accent3">
                    <a:lumMod val="25000"/>
                  </a:schemeClr>
                </a:solidFill>
                <a:latin typeface="Abadi" panose="020B0604020104020204" pitchFamily="34" charset="0"/>
              </a:rPr>
              <a:t>Highway (~20.28 km)</a:t>
            </a:r>
          </a:p>
          <a:p>
            <a:pPr>
              <a:lnSpc>
                <a:spcPct val="100000"/>
              </a:lnSpc>
              <a:spcBef>
                <a:spcPts val="1400"/>
              </a:spcBef>
            </a:pPr>
            <a:r>
              <a:rPr lang="en-US" sz="2200" dirty="0">
                <a:solidFill>
                  <a:schemeClr val="accent3">
                    <a:lumMod val="25000"/>
                  </a:schemeClr>
                </a:solidFill>
                <a:latin typeface="Abadi" panose="020B0604020104020204" pitchFamily="34" charset="0"/>
              </a:rPr>
              <a:t>Coastline (~14.99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site is also relatively close to the nearest city, Titusville (~16.32 km).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event of a launch failure, a high-speed rocket could travel significant distances within seconds, posing a potential risk to nearby populated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a:t>
            </a:r>
          </a:p>
        </p:txBody>
      </p:sp>
      <p:pic>
        <p:nvPicPr>
          <p:cNvPr id="4" name="Picture 3">
            <a:extLst>
              <a:ext uri="{FF2B5EF4-FFF2-40B4-BE49-F238E27FC236}">
                <a16:creationId xmlns:a16="http://schemas.microsoft.com/office/drawing/2014/main" id="{B8FDD1D9-B522-A56C-4688-50187E102BE7}"/>
              </a:ext>
            </a:extLst>
          </p:cNvPr>
          <p:cNvPicPr>
            <a:picLocks noChangeAspect="1"/>
          </p:cNvPicPr>
          <p:nvPr/>
        </p:nvPicPr>
        <p:blipFill>
          <a:blip r:embed="rId3"/>
          <a:stretch>
            <a:fillRect/>
          </a:stretch>
        </p:blipFill>
        <p:spPr>
          <a:xfrm>
            <a:off x="5655163" y="1661866"/>
            <a:ext cx="5710732" cy="37432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603349" cy="1689735"/>
          </a:xfrm>
          <a:prstGeom prst="rect">
            <a:avLst/>
          </a:prstGeom>
        </p:spPr>
        <p:txBody>
          <a:bodyPr lIns="91440" tIns="45720" rIns="91440" bIns="45720" anchor="t">
            <a:normAutofit/>
          </a:bodyPr>
          <a:lstStyle/>
          <a:p>
            <a:pPr marL="0" indent="0">
              <a:lnSpc>
                <a:spcPct val="100000"/>
              </a:lnSpc>
              <a:spcBef>
                <a:spcPts val="1400"/>
              </a:spcBef>
              <a:buNone/>
            </a:pPr>
            <a:r>
              <a:rPr lang="en-US" sz="2400" dirty="0"/>
              <a:t>The chart shows that KSC LC-39A has the highest number of successful launches among all sites.</a:t>
            </a: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 All Launch Sites</a:t>
            </a:r>
          </a:p>
        </p:txBody>
      </p:sp>
      <p:pic>
        <p:nvPicPr>
          <p:cNvPr id="4" name="Picture 3">
            <a:extLst>
              <a:ext uri="{FF2B5EF4-FFF2-40B4-BE49-F238E27FC236}">
                <a16:creationId xmlns:a16="http://schemas.microsoft.com/office/drawing/2014/main" id="{36A06EE5-AEC0-1813-529A-3BA465B072B4}"/>
              </a:ext>
            </a:extLst>
          </p:cNvPr>
          <p:cNvPicPr>
            <a:picLocks noChangeAspect="1"/>
          </p:cNvPicPr>
          <p:nvPr/>
        </p:nvPicPr>
        <p:blipFill>
          <a:blip r:embed="rId3"/>
          <a:stretch>
            <a:fillRect/>
          </a:stretch>
        </p:blipFill>
        <p:spPr>
          <a:xfrm>
            <a:off x="1120281" y="3019438"/>
            <a:ext cx="8902805" cy="281309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100901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has the highest launch success rate at 76.9%, with 10 successful launches and 3 failed landings.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BA7AFDBA-3304-95AA-591A-6166487BC5F3}"/>
              </a:ext>
            </a:extLst>
          </p:cNvPr>
          <p:cNvPicPr>
            <a:picLocks noChangeAspect="1"/>
          </p:cNvPicPr>
          <p:nvPr/>
        </p:nvPicPr>
        <p:blipFill>
          <a:blip r:embed="rId3"/>
          <a:stretch>
            <a:fillRect/>
          </a:stretch>
        </p:blipFill>
        <p:spPr>
          <a:xfrm>
            <a:off x="906390" y="2834640"/>
            <a:ext cx="8092567" cy="28965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7050187-750A-7EE7-F13F-DD8B54DA370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73FA1A-F909-3064-E752-E4826C0E129E}"/>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229677D1-7521-3FB8-52D1-99F5FBA8A738}"/>
              </a:ext>
            </a:extLst>
          </p:cNvPr>
          <p:cNvSpPr txBox="1">
            <a:spLocks/>
          </p:cNvSpPr>
          <p:nvPr/>
        </p:nvSpPr>
        <p:spPr>
          <a:xfrm>
            <a:off x="770011" y="1645063"/>
            <a:ext cx="9186789" cy="4380510"/>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Summary of results:</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rates increased steadily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Sites with more launch history generally achieved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and VLEO showed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both the highest number of successful launches and the highest success rate overall.</a:t>
            </a:r>
          </a:p>
          <a:p>
            <a:pPr>
              <a:lnSpc>
                <a:spcPct val="100000"/>
              </a:lnSpc>
              <a:spcBef>
                <a:spcPts val="1400"/>
              </a:spcBef>
            </a:pPr>
            <a:r>
              <a:rPr lang="en-US" sz="2200" dirty="0">
                <a:solidFill>
                  <a:schemeClr val="accent3">
                    <a:lumMod val="25000"/>
                  </a:schemeClr>
                </a:solidFill>
                <a:latin typeface="Abadi" panose="020B0604020104020204" pitchFamily="34" charset="0"/>
              </a:rPr>
              <a:t>Payloads between 2,000 and 5,500 kg achieved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performed best, with good class separation and a small number of false positives.</a:t>
            </a:r>
          </a:p>
        </p:txBody>
      </p:sp>
      <p:sp>
        <p:nvSpPr>
          <p:cNvPr id="19" name="Title 1">
            <a:extLst>
              <a:ext uri="{FF2B5EF4-FFF2-40B4-BE49-F238E27FC236}">
                <a16:creationId xmlns:a16="http://schemas.microsoft.com/office/drawing/2014/main" id="{33C0A8DC-E7AE-D580-BB0F-75A68D25A68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 - Results</a:t>
            </a:r>
            <a:endParaRPr lang="en-US" dirty="0">
              <a:solidFill>
                <a:srgbClr val="0B49CB"/>
              </a:solidFill>
            </a:endParaRPr>
          </a:p>
        </p:txBody>
      </p:sp>
    </p:spTree>
    <p:extLst>
      <p:ext uri="{BB962C8B-B14F-4D97-AF65-F5344CB8AC3E}">
        <p14:creationId xmlns:p14="http://schemas.microsoft.com/office/powerpoint/2010/main" val="1213573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1642745"/>
            <a:ext cx="10414662" cy="643255"/>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charts indicate that payloads between 2,000 and 5,500 kg have the highest success rates.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 All Sites</a:t>
            </a:r>
          </a:p>
        </p:txBody>
      </p:sp>
      <p:pic>
        <p:nvPicPr>
          <p:cNvPr id="4" name="Picture 3">
            <a:extLst>
              <a:ext uri="{FF2B5EF4-FFF2-40B4-BE49-F238E27FC236}">
                <a16:creationId xmlns:a16="http://schemas.microsoft.com/office/drawing/2014/main" id="{74BE525A-01B3-ACBB-BCB5-BA113281D390}"/>
              </a:ext>
            </a:extLst>
          </p:cNvPr>
          <p:cNvPicPr>
            <a:picLocks noChangeAspect="1"/>
          </p:cNvPicPr>
          <p:nvPr/>
        </p:nvPicPr>
        <p:blipFill>
          <a:blip r:embed="rId3"/>
          <a:stretch>
            <a:fillRect/>
          </a:stretch>
        </p:blipFill>
        <p:spPr>
          <a:xfrm>
            <a:off x="905727" y="2342891"/>
            <a:ext cx="7425325" cy="408432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18854"/>
            <a:ext cx="9583030" cy="915086"/>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Compared model performance scores and identified the best-performing algorithm along with its optimal hyperparameters.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045297A-3EEB-79FB-066E-24565666B2D4}"/>
              </a:ext>
            </a:extLst>
          </p:cNvPr>
          <p:cNvPicPr>
            <a:picLocks noChangeAspect="1"/>
          </p:cNvPicPr>
          <p:nvPr/>
        </p:nvPicPr>
        <p:blipFill>
          <a:blip r:embed="rId3"/>
          <a:stretch>
            <a:fillRect/>
          </a:stretch>
        </p:blipFill>
        <p:spPr>
          <a:xfrm>
            <a:off x="734028" y="2433940"/>
            <a:ext cx="10252089" cy="373532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3510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indicates that the model is generally able to distinguish between the different classes.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primary issue is the presence of false positives, where the model incorrectly predicts a successful first-stage landing in 3 out of 18 test samples.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9862823-551F-F487-3F69-AA6A50CE2F00}"/>
              </a:ext>
            </a:extLst>
          </p:cNvPr>
          <p:cNvPicPr>
            <a:picLocks noChangeAspect="1"/>
          </p:cNvPicPr>
          <p:nvPr/>
        </p:nvPicPr>
        <p:blipFill>
          <a:blip r:embed="rId3"/>
          <a:stretch>
            <a:fillRect/>
          </a:stretch>
        </p:blipFill>
        <p:spPr>
          <a:xfrm>
            <a:off x="6096000" y="1629771"/>
            <a:ext cx="4944165" cy="423921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74811" y="1527901"/>
            <a:ext cx="8495909" cy="469002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with a higher number of flights tend to show higher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Overall launch success rates increased steadily from 2013 through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and VLEO achieved the highest success rates, with several showing near-perfect performance.</a:t>
            </a:r>
          </a:p>
          <a:p>
            <a:pPr>
              <a:lnSpc>
                <a:spcPct val="100000"/>
              </a:lnSpc>
              <a:spcBef>
                <a:spcPts val="1400"/>
              </a:spcBef>
            </a:pPr>
            <a:r>
              <a:rPr lang="en-US" sz="2200" dirty="0">
                <a:solidFill>
                  <a:schemeClr val="accent3">
                    <a:lumMod val="25000"/>
                  </a:schemeClr>
                </a:solidFill>
                <a:latin typeface="Abadi" panose="020B0604020104020204" pitchFamily="34" charset="0"/>
              </a:rPr>
              <a:t>KSC LC-39A recorded both the highest number of successful launches and the highest overall success rate among all sites.</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lower payload masses generally achieved better success rates than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Most launch sites are located near the equator and close to coastlines, supporting safer launch trajectories over open water.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268199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Repository with source code files: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https://github.com/plotEZ/IBM-Applied-Data-Science-Capstone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Special thanks to IBM and Coursera for project guidance.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4161"/>
            <a:ext cx="8387052" cy="41554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dirty="0">
                <a:solidFill>
                  <a:schemeClr val="tx1"/>
                </a:solidFill>
                <a:latin typeface="Abadi" panose="020B0604020104020204" pitchFamily="34" charset="0"/>
              </a:rPr>
              <a:t>The commercial space era is underway, with companies like Virgin Galactic, Blue Origin, and SpaceX working to make space travel more accessible.</a:t>
            </a:r>
          </a:p>
          <a:p>
            <a:pPr marL="0" indent="0">
              <a:buNone/>
            </a:pPr>
            <a:r>
              <a:rPr lang="en-US" sz="2000" dirty="0">
                <a:solidFill>
                  <a:schemeClr val="tx1"/>
                </a:solidFill>
                <a:latin typeface="Abadi" panose="020B0604020104020204" pitchFamily="34" charset="0"/>
              </a:rPr>
              <a:t>Among them, SpaceX stands out due to its ability to reuse the rocket’s first stage, which significantly reduces launch costs. Since the first stage performs most of the work during launch, it is also the most expensive component. Because of this, predicting whether the first stage will successfully land and be reused is key to estimating the cost of a launch.</a:t>
            </a:r>
          </a:p>
          <a:p>
            <a:pPr marL="0" indent="0">
              <a:buNone/>
            </a:pPr>
            <a:r>
              <a:rPr lang="en-US" sz="2000" dirty="0">
                <a:solidFill>
                  <a:schemeClr val="tx1"/>
                </a:solidFill>
                <a:latin typeface="Abadi" panose="020B0604020104020204" pitchFamily="34" charset="0"/>
              </a:rPr>
              <a:t>Space-Y is an emerging competitor aiming to challenge SpaceX’s cost advantage. In this project, we estimate launch prices by analyzing publicly available SpaceX data. </a:t>
            </a:r>
          </a:p>
          <a:p>
            <a:pPr marL="0" indent="0">
              <a:buNone/>
            </a:pPr>
            <a:r>
              <a:rPr lang="en-US" sz="2000" dirty="0">
                <a:solidFill>
                  <a:schemeClr val="tx1"/>
                </a:solidFill>
                <a:latin typeface="Abadi" panose="020B0604020104020204" pitchFamily="34" charset="0"/>
              </a:rPr>
              <a:t>We use dashboards for exploration and train a machine learning model to predict whether the first stage will be reused.</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9385"/>
            <a:ext cx="7733909" cy="4596188"/>
          </a:xfrm>
          <a:prstGeom prst="rect">
            <a:avLst/>
          </a:prstGeom>
        </p:spPr>
        <p:txBody>
          <a:bodyPr/>
          <a:lstStyle/>
          <a:p>
            <a:pPr marL="0" indent="0">
              <a:lnSpc>
                <a:spcPct val="100000"/>
              </a:lnSpc>
              <a:spcBef>
                <a:spcPts val="1400"/>
              </a:spcBef>
              <a:buNone/>
            </a:pPr>
            <a:r>
              <a:rPr lang="en-US" sz="2400" dirty="0"/>
              <a:t>Launch data was collected from the SpaceX REST API and supplemented with Falcon 9 launch tables scraped from SpaceX’s Wikipedia pages to ensure complete coverage.</a:t>
            </a:r>
          </a:p>
          <a:p>
            <a:pPr marL="0" indent="0">
              <a:lnSpc>
                <a:spcPct val="100000"/>
              </a:lnSpc>
              <a:spcBef>
                <a:spcPts val="1400"/>
              </a:spcBef>
              <a:buNone/>
            </a:pPr>
            <a:r>
              <a:rPr lang="en-US" sz="2400" dirty="0"/>
              <a:t>API responses were converted from JSON into pandas </a:t>
            </a:r>
            <a:r>
              <a:rPr lang="en-US" sz="2400" dirty="0" err="1"/>
              <a:t>DataFrames</a:t>
            </a:r>
            <a:r>
              <a:rPr lang="en-US" sz="2400" dirty="0"/>
              <a:t> and cleaned for missing values and consistency. </a:t>
            </a:r>
          </a:p>
          <a:p>
            <a:pPr marL="0" indent="0">
              <a:lnSpc>
                <a:spcPct val="100000"/>
              </a:lnSpc>
              <a:spcBef>
                <a:spcPts val="1400"/>
              </a:spcBef>
              <a:buNone/>
            </a:pPr>
            <a:r>
              <a:rPr lang="en-US" sz="2400" dirty="0"/>
              <a:t>Wikipedia tables were parsed using </a:t>
            </a:r>
            <a:r>
              <a:rPr lang="en-US" sz="2400" dirty="0" err="1"/>
              <a:t>BeautifulSoup</a:t>
            </a:r>
            <a:r>
              <a:rPr lang="en-US" sz="2400" dirty="0"/>
              <a:t> to capture additional details such as customer information and booster landing results. </a:t>
            </a:r>
          </a:p>
          <a:p>
            <a:pPr marL="0" indent="0">
              <a:lnSpc>
                <a:spcPct val="100000"/>
              </a:lnSpc>
              <a:spcBef>
                <a:spcPts val="1400"/>
              </a:spcBef>
              <a:buNone/>
            </a:pPr>
            <a:r>
              <a:rPr lang="en-US" sz="2400" dirty="0"/>
              <a:t>The combined dataset was then used for analysis and modeling.</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Picture 6">
            <a:extLst>
              <a:ext uri="{FF2B5EF4-FFF2-40B4-BE49-F238E27FC236}">
                <a16:creationId xmlns:a16="http://schemas.microsoft.com/office/drawing/2014/main" id="{BCBDB6F6-97D6-4D61-F74D-76E8F541BC52}"/>
              </a:ext>
            </a:extLst>
          </p:cNvPr>
          <p:cNvPicPr>
            <a:picLocks noChangeAspect="1"/>
          </p:cNvPicPr>
          <p:nvPr/>
        </p:nvPicPr>
        <p:blipFill>
          <a:blip r:embed="rId3"/>
          <a:stretch>
            <a:fillRect/>
          </a:stretch>
        </p:blipFill>
        <p:spPr>
          <a:xfrm>
            <a:off x="9074737" y="1310640"/>
            <a:ext cx="1331710" cy="5116572"/>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4127182"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data from the SpaceX API using GET requests, then cleaned, formatted, and performed basic data wrangling.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https://github.com/plotEZ/IBM-Applied-Data-Science-Capstone/blob/main/Data_Collection_API.ipynb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3ECE551-9062-9167-A5A9-85A2C7C2EF31}"/>
              </a:ext>
            </a:extLst>
          </p:cNvPr>
          <p:cNvPicPr>
            <a:picLocks noChangeAspect="1"/>
          </p:cNvPicPr>
          <p:nvPr/>
        </p:nvPicPr>
        <p:blipFill>
          <a:blip r:embed="rId4"/>
          <a:stretch>
            <a:fillRect/>
          </a:stretch>
        </p:blipFill>
        <p:spPr>
          <a:xfrm>
            <a:off x="5022211" y="1892683"/>
            <a:ext cx="6878194" cy="342099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4662"/>
          </a:xfrm>
          <a:prstGeom prst="rect">
            <a:avLst/>
          </a:prstGeom>
        </p:spPr>
        <p:txBody>
          <a:bodyPr lIns="91440" tIns="45720" rIns="91440" bIns="45720" anchor="t">
            <a:noAutofit/>
          </a:bodyPr>
          <a:lstStyle/>
          <a:p>
            <a:pPr>
              <a:lnSpc>
                <a:spcPct val="100000"/>
              </a:lnSpc>
              <a:spcBef>
                <a:spcPts val="1400"/>
              </a:spcBef>
            </a:pPr>
            <a:r>
              <a:rPr lang="en-US" sz="2400" dirty="0"/>
              <a:t>Scraped Falcon 9 launch data from the web using </a:t>
            </a:r>
            <a:r>
              <a:rPr lang="en-US" sz="2400" dirty="0" err="1"/>
              <a:t>BeautifulSoup</a:t>
            </a:r>
            <a:r>
              <a:rPr lang="en-US" sz="2400" dirty="0"/>
              <a:t> and converted the tables into a pandas </a:t>
            </a:r>
            <a:r>
              <a:rPr lang="en-US" sz="2400" dirty="0" err="1"/>
              <a:t>DataFrame</a:t>
            </a:r>
            <a:r>
              <a:rPr lang="en-US" sz="2400" dirty="0"/>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hlinkClick r:id="rId3"/>
              </a:rPr>
              <a:t>https://github.com/plotEZ/IBM-Applied-Data-Science-Capstone/blob/main/Data_Collection_with_Web_Scraping.ipynb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8F1DC829-6171-74B0-71AE-26A978321D16}"/>
              </a:ext>
            </a:extLst>
          </p:cNvPr>
          <p:cNvPicPr>
            <a:picLocks noChangeAspect="1"/>
          </p:cNvPicPr>
          <p:nvPr/>
        </p:nvPicPr>
        <p:blipFill>
          <a:blip r:embed="rId4"/>
          <a:stretch>
            <a:fillRect/>
          </a:stretch>
        </p:blipFill>
        <p:spPr>
          <a:xfrm>
            <a:off x="5209945" y="2060081"/>
            <a:ext cx="6562613" cy="326376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2879</TotalTime>
  <Words>2038</Words>
  <Application>Microsoft Office PowerPoint</Application>
  <PresentationFormat>Widescreen</PresentationFormat>
  <Paragraphs>206</Paragraphs>
  <Slides>46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Brandi Marks</cp:lastModifiedBy>
  <cp:revision>211</cp:revision>
  <dcterms:created xsi:type="dcterms:W3CDTF">2021-04-29T18:58:34Z</dcterms:created>
  <dcterms:modified xsi:type="dcterms:W3CDTF">2026-01-08T16:11:53Z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